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3e419974b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3e419974b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e5109dcc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3e5109dcc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e419974bb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e419974bb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e6142488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3e6142488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e6142488c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3e6142488c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e6142488c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e6142488c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3e6142488c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3e6142488c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e6dd1df9a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3e6dd1df9a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3e5109dcc1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3e5109dcc1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e5109dcc1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3e5109dcc1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e97136835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e97136835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3e5109dcc1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3e5109dcc1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e5109dcc1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3e5109dcc1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3e419974bb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3e419974bb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e6dd1df9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3e6dd1df9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e682f10fa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e682f10fa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3e5109dcc1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3e5109dcc1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3e97136835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3e97136835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e5109dcc1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3e5109dcc1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3e682f10f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3e682f10f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e682f10fa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e682f10fa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d8d65c1c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d8d65c1c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d8d65c1c2_1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3d8d65c1c2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Relationship Id="rId4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Relationship Id="rId4" Type="http://schemas.openxmlformats.org/officeDocument/2006/relationships/image" Target="../media/image1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png"/><Relationship Id="rId4" Type="http://schemas.openxmlformats.org/officeDocument/2006/relationships/image" Target="../media/image6.png"/><Relationship Id="rId5" Type="http://schemas.openxmlformats.org/officeDocument/2006/relationships/image" Target="../media/image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/>
              <a:t>Performance Evaluation</a:t>
            </a:r>
            <a:endParaRPr sz="3600"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Steeve Huang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Evaluation (Mask-RCNN + Google OCR API)</a:t>
            </a:r>
            <a:endParaRPr/>
          </a:p>
        </p:txBody>
      </p:sp>
      <p:grpSp>
        <p:nvGrpSpPr>
          <p:cNvPr id="115" name="Google Shape;115;p22"/>
          <p:cNvGrpSpPr/>
          <p:nvPr/>
        </p:nvGrpSpPr>
        <p:grpSpPr>
          <a:xfrm>
            <a:off x="257175" y="2419350"/>
            <a:ext cx="8629650" cy="2371800"/>
            <a:chOff x="257175" y="1575000"/>
            <a:chExt cx="8629650" cy="2371800"/>
          </a:xfrm>
        </p:grpSpPr>
        <p:pic>
          <p:nvPicPr>
            <p:cNvPr id="116" name="Google Shape;116;p2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57175" y="1575000"/>
              <a:ext cx="8629650" cy="23717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7" name="Google Shape;117;p22"/>
            <p:cNvSpPr/>
            <p:nvPr/>
          </p:nvSpPr>
          <p:spPr>
            <a:xfrm>
              <a:off x="340375" y="3591000"/>
              <a:ext cx="8491800" cy="355800"/>
            </a:xfrm>
            <a:prstGeom prst="rect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8" name="Google Shape;118;p22"/>
          <p:cNvSpPr txBox="1"/>
          <p:nvPr>
            <p:ph idx="1" type="body"/>
          </p:nvPr>
        </p:nvSpPr>
        <p:spPr>
          <a:xfrm>
            <a:off x="311700" y="1152475"/>
            <a:ext cx="8520600" cy="10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Total frames: 996 (manually labelled)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zh-TW"/>
              <a:t>Frames containing subtitles: 510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Falsely output images</a:t>
            </a:r>
            <a:endParaRPr/>
          </a:p>
        </p:txBody>
      </p:sp>
      <p:pic>
        <p:nvPicPr>
          <p:cNvPr id="124" name="Google Shape;12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350" y="1993100"/>
            <a:ext cx="4003920" cy="225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1999" y="1978725"/>
            <a:ext cx="4055000" cy="2280938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3"/>
          <p:cNvSpPr txBox="1"/>
          <p:nvPr>
            <p:ph idx="1" type="body"/>
          </p:nvPr>
        </p:nvSpPr>
        <p:spPr>
          <a:xfrm>
            <a:off x="1775363" y="4317575"/>
            <a:ext cx="1227900" cy="5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思平 0.93 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23"/>
          <p:cNvSpPr txBox="1"/>
          <p:nvPr>
            <p:ph idx="1" type="body"/>
          </p:nvPr>
        </p:nvSpPr>
        <p:spPr>
          <a:xfrm>
            <a:off x="5789050" y="4317575"/>
            <a:ext cx="1620900" cy="5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zh-TW"/>
              <a:t>如果有 0.98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Aggregate results to generate SRT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Aggregate with the highest score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Evaluation at video-level</a:t>
            </a:r>
            <a:endParaRPr/>
          </a:p>
        </p:txBody>
      </p:sp>
      <p:pic>
        <p:nvPicPr>
          <p:cNvPr id="134" name="Google Shape;13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575" y="2061263"/>
            <a:ext cx="4941800" cy="26489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5" name="Google Shape;135;p24"/>
          <p:cNvCxnSpPr/>
          <p:nvPr/>
        </p:nvCxnSpPr>
        <p:spPr>
          <a:xfrm>
            <a:off x="5371875" y="3383800"/>
            <a:ext cx="380400" cy="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6" name="Google Shape;136;p24"/>
          <p:cNvSpPr txBox="1"/>
          <p:nvPr>
            <p:ph idx="1" type="body"/>
          </p:nvPr>
        </p:nvSpPr>
        <p:spPr>
          <a:xfrm>
            <a:off x="5813100" y="3135700"/>
            <a:ext cx="3330900" cy="50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zh-TW"/>
              <a:t>你完全吃到排骨它原本的味道</a:t>
            </a:r>
            <a:endParaRPr/>
          </a:p>
        </p:txBody>
      </p:sp>
      <p:sp>
        <p:nvSpPr>
          <p:cNvPr id="137" name="Google Shape;137;p24"/>
          <p:cNvSpPr/>
          <p:nvPr/>
        </p:nvSpPr>
        <p:spPr>
          <a:xfrm>
            <a:off x="311700" y="3387700"/>
            <a:ext cx="4842600" cy="3420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Aggregate results to generate SRT</a:t>
            </a:r>
            <a:endParaRPr/>
          </a:p>
        </p:txBody>
      </p:sp>
      <p:sp>
        <p:nvSpPr>
          <p:cNvPr id="143" name="Google Shape;143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How to decide the index boundary? -&gt; Similarity</a:t>
            </a:r>
            <a:endParaRPr/>
          </a:p>
          <a:p>
            <a:pPr indent="-342900" lvl="0" marL="457200" rtl="0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zh-TW"/>
              <a:t>Edit Distance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/>
              <a:t>Jaccard Distance</a:t>
            </a:r>
            <a:endParaRPr/>
          </a:p>
          <a:p>
            <a:pPr indent="-342900" lvl="0" marL="45720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/>
              <a:t>Heuristic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Edit Distance</a:t>
            </a:r>
            <a:endParaRPr/>
          </a:p>
        </p:txBody>
      </p:sp>
      <p:sp>
        <p:nvSpPr>
          <p:cNvPr id="149" name="Google Shape;149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zh-TW"/>
              <a:t>Counting the number of operations required to transform one string to another.</a:t>
            </a:r>
            <a:endParaRPr/>
          </a:p>
        </p:txBody>
      </p:sp>
      <p:pic>
        <p:nvPicPr>
          <p:cNvPr id="150" name="Google Shape;15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4438" y="2308213"/>
            <a:ext cx="2562225" cy="110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56800" y="2312975"/>
            <a:ext cx="2419350" cy="1095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Jaccard Distance</a:t>
            </a:r>
            <a:endParaRPr/>
          </a:p>
        </p:txBody>
      </p:sp>
      <p:sp>
        <p:nvSpPr>
          <p:cNvPr id="157" name="Google Shape;157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58" name="Google Shape;15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2875" y="1162475"/>
            <a:ext cx="2628900" cy="10915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4925" y="2576513"/>
            <a:ext cx="2628900" cy="112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84450" y="2524463"/>
            <a:ext cx="2562225" cy="1133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Jaccard Distance</a:t>
            </a:r>
            <a:endParaRPr/>
          </a:p>
        </p:txBody>
      </p:sp>
      <p:sp>
        <p:nvSpPr>
          <p:cNvPr id="166" name="Google Shape;166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67" name="Google Shape;16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40213" y="2028825"/>
            <a:ext cx="2390775" cy="108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Heuristic</a:t>
            </a:r>
            <a:endParaRPr/>
          </a:p>
        </p:txBody>
      </p:sp>
      <p:sp>
        <p:nvSpPr>
          <p:cNvPr id="173" name="Google Shape;173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Borrow idea from Jaccard Distance</a:t>
            </a:r>
            <a:endParaRPr/>
          </a:p>
          <a:p>
            <a: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Check if intersection matches with either string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Evaluation of Aggregation Algorithm</a:t>
            </a:r>
            <a:endParaRPr/>
          </a:p>
        </p:txBody>
      </p:sp>
      <p:pic>
        <p:nvPicPr>
          <p:cNvPr id="179" name="Google Shape;17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5213" y="1017725"/>
            <a:ext cx="6113563" cy="3820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Evaluation of Aggregation Algorithm</a:t>
            </a:r>
            <a:endParaRPr/>
          </a:p>
        </p:txBody>
      </p:sp>
      <p:sp>
        <p:nvSpPr>
          <p:cNvPr id="185" name="Google Shape;185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zh-TW"/>
              <a:t>Dynamic Time Warping</a:t>
            </a:r>
            <a:endParaRPr/>
          </a:p>
        </p:txBody>
      </p:sp>
      <p:pic>
        <p:nvPicPr>
          <p:cNvPr id="186" name="Google Shape;18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35125" y="1152475"/>
            <a:ext cx="2988590" cy="399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Agenda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/>
              <a:t>Highlight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/>
              <a:t>Pipeline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/>
              <a:t>Challenges</a:t>
            </a:r>
            <a:endParaRPr/>
          </a:p>
          <a:p>
            <a:pPr indent="-342900" lvl="0" marL="45720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/>
              <a:t>Evaluation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Evaluation of Aggregation Algorithm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2" name="Google Shape;19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5622" y="1307375"/>
            <a:ext cx="4552756" cy="3416400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32"/>
          <p:cNvSpPr/>
          <p:nvPr/>
        </p:nvSpPr>
        <p:spPr>
          <a:xfrm>
            <a:off x="2524475" y="2532050"/>
            <a:ext cx="831900" cy="1797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32"/>
          <p:cNvSpPr/>
          <p:nvPr/>
        </p:nvSpPr>
        <p:spPr>
          <a:xfrm>
            <a:off x="3187450" y="2996450"/>
            <a:ext cx="831900" cy="1797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32"/>
          <p:cNvSpPr/>
          <p:nvPr/>
        </p:nvSpPr>
        <p:spPr>
          <a:xfrm>
            <a:off x="2524475" y="3460850"/>
            <a:ext cx="831900" cy="1797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32"/>
          <p:cNvSpPr/>
          <p:nvPr/>
        </p:nvSpPr>
        <p:spPr>
          <a:xfrm>
            <a:off x="3740100" y="4218400"/>
            <a:ext cx="831900" cy="1797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Evaluation of Aggregation algorithm</a:t>
            </a:r>
            <a:endParaRPr/>
          </a:p>
        </p:txBody>
      </p:sp>
      <p:sp>
        <p:nvSpPr>
          <p:cNvPr id="202" name="Google Shape;202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03" name="Google Shape;20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16238" y="1114650"/>
            <a:ext cx="4562475" cy="407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Evaluation of Aggregation Algorithm</a:t>
            </a:r>
            <a:endParaRPr/>
          </a:p>
        </p:txBody>
      </p:sp>
      <p:sp>
        <p:nvSpPr>
          <p:cNvPr id="209" name="Google Shape;209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10" name="Google Shape;21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684343"/>
            <a:ext cx="9143999" cy="8217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Next Step</a:t>
            </a:r>
            <a:endParaRPr/>
          </a:p>
        </p:txBody>
      </p:sp>
      <p:pic>
        <p:nvPicPr>
          <p:cNvPr id="216" name="Google Shape;21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65651"/>
            <a:ext cx="9144000" cy="22203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Next Step</a:t>
            </a:r>
            <a:endParaRPr/>
          </a:p>
        </p:txBody>
      </p:sp>
      <p:sp>
        <p:nvSpPr>
          <p:cNvPr id="222" name="Google Shape;222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/>
              <a:t>Keep improving Mask-RCNN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/>
              <a:t>Reduce cost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Highlight</a:t>
            </a:r>
            <a:endParaRPr/>
          </a:p>
        </p:txBody>
      </p:sp>
      <p:sp>
        <p:nvSpPr>
          <p:cNvPr id="67" name="Google Shape;67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Evaluation of SRT final output: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zh-TW"/>
              <a:t>Sentence-level Accuracy 93.6% (568/ 607)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zh-TW"/>
              <a:t>Character-level Accuracy: 98.9% (correctly predicted/ total predicted)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Pipeline</a:t>
            </a:r>
            <a:endParaRPr/>
          </a:p>
        </p:txBody>
      </p:sp>
      <p:pic>
        <p:nvPicPr>
          <p:cNvPr id="73" name="Google Shape;7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65651"/>
            <a:ext cx="9144000" cy="2220397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6"/>
          <p:cNvSpPr/>
          <p:nvPr/>
        </p:nvSpPr>
        <p:spPr>
          <a:xfrm>
            <a:off x="3106750" y="1558075"/>
            <a:ext cx="1465200" cy="23841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6"/>
          <p:cNvSpPr/>
          <p:nvPr/>
        </p:nvSpPr>
        <p:spPr>
          <a:xfrm>
            <a:off x="5943550" y="1558075"/>
            <a:ext cx="1465200" cy="23841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6"/>
          <p:cNvSpPr/>
          <p:nvPr/>
        </p:nvSpPr>
        <p:spPr>
          <a:xfrm>
            <a:off x="7408750" y="1558075"/>
            <a:ext cx="1465200" cy="23841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Challenges</a:t>
            </a:r>
            <a:endParaRPr/>
          </a:p>
        </p:txBody>
      </p:sp>
      <p:sp>
        <p:nvSpPr>
          <p:cNvPr id="82" name="Google Shape;82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Challenge 1: Time Consuming</a:t>
            </a:r>
            <a:endParaRPr/>
          </a:p>
        </p:txBody>
      </p:sp>
      <p:sp>
        <p:nvSpPr>
          <p:cNvPr id="88" name="Google Shape;88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Inference time for Mask-rcnn is too long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zh-TW"/>
              <a:t>Average time: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zh-TW"/>
              <a:t>CPU: 5+ seconds/ frame (80 cores)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zh-TW"/>
              <a:t>GPU: 1+ second/ frame (V100)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Challenge 2: Mask-RCNN Inconsistent on Animation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Challenge 3: Rare Words</a:t>
            </a:r>
            <a:endParaRPr/>
          </a:p>
        </p:txBody>
      </p:sp>
      <p:sp>
        <p:nvSpPr>
          <p:cNvPr id="99" name="Google Shape;99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00" name="Google Shape;10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20550" y="1463625"/>
            <a:ext cx="4492150" cy="345825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20"/>
          <p:cNvSpPr/>
          <p:nvPr/>
        </p:nvSpPr>
        <p:spPr>
          <a:xfrm>
            <a:off x="4847484" y="4480000"/>
            <a:ext cx="370200" cy="3435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Challenge 3: Noise was not removed completely.</a:t>
            </a:r>
            <a:endParaRPr/>
          </a:p>
        </p:txBody>
      </p:sp>
      <p:sp>
        <p:nvSpPr>
          <p:cNvPr id="107" name="Google Shape;107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zh-TW"/>
              <a:t> </a:t>
            </a:r>
            <a:endParaRPr/>
          </a:p>
        </p:txBody>
      </p:sp>
      <p:pic>
        <p:nvPicPr>
          <p:cNvPr id="108" name="Google Shape;10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1225" y="1629700"/>
            <a:ext cx="4001550" cy="2892263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1"/>
          <p:cNvSpPr/>
          <p:nvPr/>
        </p:nvSpPr>
        <p:spPr>
          <a:xfrm>
            <a:off x="2647545" y="4122474"/>
            <a:ext cx="894000" cy="4464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